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11468" r:id="rId2"/>
    <p:sldId id="11330" r:id="rId3"/>
    <p:sldId id="11275" r:id="rId4"/>
    <p:sldId id="11398" r:id="rId5"/>
    <p:sldId id="11241" r:id="rId6"/>
    <p:sldId id="11437" r:id="rId7"/>
    <p:sldId id="11438" r:id="rId8"/>
    <p:sldId id="11445" r:id="rId9"/>
    <p:sldId id="11224" r:id="rId10"/>
    <p:sldId id="11198" r:id="rId11"/>
    <p:sldId id="11446" r:id="rId12"/>
    <p:sldId id="11304" r:id="rId13"/>
    <p:sldId id="11287" r:id="rId14"/>
    <p:sldId id="11448" r:id="rId15"/>
    <p:sldId id="11447" r:id="rId16"/>
    <p:sldId id="316" r:id="rId17"/>
    <p:sldId id="434" r:id="rId18"/>
    <p:sldId id="11476" r:id="rId19"/>
    <p:sldId id="279" r:id="rId20"/>
    <p:sldId id="11467" r:id="rId21"/>
    <p:sldId id="274" r:id="rId22"/>
    <p:sldId id="11459" r:id="rId23"/>
    <p:sldId id="11456" r:id="rId24"/>
    <p:sldId id="11450" r:id="rId25"/>
    <p:sldId id="11308" r:id="rId26"/>
    <p:sldId id="302" r:id="rId27"/>
    <p:sldId id="11324" r:id="rId28"/>
    <p:sldId id="11451" r:id="rId29"/>
    <p:sldId id="11300" r:id="rId30"/>
    <p:sldId id="11247" r:id="rId31"/>
    <p:sldId id="11303" r:id="rId32"/>
    <p:sldId id="11250" r:id="rId33"/>
    <p:sldId id="11270" r:id="rId34"/>
    <p:sldId id="11271" r:id="rId35"/>
    <p:sldId id="11272" r:id="rId36"/>
    <p:sldId id="11471" r:id="rId37"/>
    <p:sldId id="11452" r:id="rId38"/>
    <p:sldId id="11469" r:id="rId39"/>
    <p:sldId id="11327" r:id="rId40"/>
    <p:sldId id="11473" r:id="rId41"/>
    <p:sldId id="11299" r:id="rId42"/>
    <p:sldId id="11474" r:id="rId43"/>
    <p:sldId id="310" r:id="rId44"/>
    <p:sldId id="11475" r:id="rId45"/>
    <p:sldId id="11472" r:id="rId46"/>
    <p:sldId id="11458" r:id="rId47"/>
    <p:sldId id="11454" r:id="rId48"/>
    <p:sldId id="11455" r:id="rId49"/>
    <p:sldId id="11321" r:id="rId50"/>
    <p:sldId id="11316" r:id="rId51"/>
    <p:sldId id="11478" r:id="rId52"/>
    <p:sldId id="11460" r:id="rId53"/>
    <p:sldId id="11461" r:id="rId54"/>
    <p:sldId id="11477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7" autoAdjust="0"/>
    <p:restoredTop sz="76537" autoAdjust="0"/>
  </p:normalViewPr>
  <p:slideViewPr>
    <p:cSldViewPr snapToGrid="0">
      <p:cViewPr varScale="1">
        <p:scale>
          <a:sx n="87" d="100"/>
          <a:sy n="87" d="100"/>
        </p:scale>
        <p:origin x="344" y="1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1DDDF-8473-4A6C-BF0B-132F6CD442CB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05484-B897-4748-8209-17391D02F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0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2D82C-9AB8-49D1-AFC8-48424E63483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6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 млрд тонн сахарной свеклы и тростника</a:t>
            </a:r>
          </a:p>
          <a:p>
            <a:r>
              <a:rPr lang="ru-RU" dirty="0"/>
              <a:t>Из 11 млрд тонн еды;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32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72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20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Коллапс</a:t>
            </a:r>
          </a:p>
          <a:p>
            <a:r>
              <a:rPr lang="ru-RU" dirty="0" err="1"/>
              <a:t>Пррцветание</a:t>
            </a:r>
            <a:endParaRPr lang="ru-RU" dirty="0"/>
          </a:p>
          <a:p>
            <a:r>
              <a:rPr lang="ru-RU" dirty="0"/>
              <a:t>Мы создадим устойчивую систему для 10 млрд. Мы все понимаем и знаем ч</a:t>
            </a:r>
          </a:p>
          <a:p>
            <a:r>
              <a:rPr lang="ru-RU" dirty="0"/>
              <a:t>Четвертая повестка – ОТВЕТА НЕТ. ЕГО НАДО ИСКАТЬ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84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Коллапс</a:t>
            </a:r>
          </a:p>
          <a:p>
            <a:r>
              <a:rPr lang="ru-RU" dirty="0" err="1"/>
              <a:t>Пррцветание</a:t>
            </a:r>
            <a:endParaRPr lang="ru-RU" dirty="0"/>
          </a:p>
          <a:p>
            <a:r>
              <a:rPr lang="ru-RU" dirty="0"/>
              <a:t>Мы создадим устойчивую систему для 10 млрд. Мы все понимаем и знаем ч</a:t>
            </a:r>
          </a:p>
          <a:p>
            <a:r>
              <a:rPr lang="ru-RU" dirty="0"/>
              <a:t>Четвертая повестка – ОТВЕТА НЕТ. ЕГО НАДО ИСКАТЬ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38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2D82C-9AB8-49D1-AFC8-48424E63483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7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ПЕРЕВОДИМ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2D82C-9AB8-49D1-AFC8-48424E6348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4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</a:t>
            </a:r>
            <a:r>
              <a:rPr lang="ru-RU" dirty="0" err="1"/>
              <a:t>килокал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3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Химия</a:t>
            </a:r>
          </a:p>
          <a:p>
            <a:r>
              <a:rPr lang="ru-RU" dirty="0"/>
              <a:t>Механизация</a:t>
            </a:r>
          </a:p>
          <a:p>
            <a:r>
              <a:rPr lang="ru-RU" dirty="0"/>
              <a:t>Ирригация</a:t>
            </a:r>
          </a:p>
          <a:p>
            <a:r>
              <a:rPr lang="ru-RU" dirty="0"/>
              <a:t>Монокультуры (нобелевская премия </a:t>
            </a:r>
            <a:r>
              <a:rPr lang="ru-RU" dirty="0" err="1"/>
              <a:t>Борлауга</a:t>
            </a:r>
            <a:r>
              <a:rPr lang="ru-RU" dirty="0"/>
              <a:t> за короткоствольную пшеницу и рис)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8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говорят о климатическом </a:t>
            </a:r>
            <a:r>
              <a:rPr lang="ru-RU" dirty="0" err="1"/>
              <a:t>крищисе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Но когда разберемся, на первый план </a:t>
            </a:r>
            <a:r>
              <a:rPr lang="ru-RU" dirty="0" err="1"/>
              <a:t>выдйите</a:t>
            </a:r>
            <a:r>
              <a:rPr lang="ru-RU" dirty="0"/>
              <a:t> </a:t>
            </a:r>
            <a:r>
              <a:rPr lang="ru-RU" dirty="0" err="1"/>
              <a:t>вымиранеи</a:t>
            </a:r>
            <a:r>
              <a:rPr lang="ru-RU" dirty="0"/>
              <a:t> видов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48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Изменение климата которое заставит изменить все базовые технологии продовольственного сектора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Изменение климата – две стороны</a:t>
            </a:r>
          </a:p>
          <a:p>
            <a:r>
              <a:rPr lang="ru-RU" dirty="0"/>
              <a:t>То что </a:t>
            </a:r>
            <a:r>
              <a:rPr lang="ru-RU" dirty="0" err="1"/>
              <a:t>булдет</a:t>
            </a:r>
            <a:r>
              <a:rPr lang="ru-RU" dirty="0"/>
              <a:t> влиять. </a:t>
            </a:r>
          </a:p>
          <a:p>
            <a:r>
              <a:rPr lang="ru-RU" dirty="0"/>
              <a:t>Второе – </a:t>
            </a:r>
            <a:r>
              <a:rPr lang="ru-RU" dirty="0" err="1"/>
              <a:t>прилется</a:t>
            </a:r>
            <a:r>
              <a:rPr lang="ru-RU" dirty="0"/>
              <a:t> отказаться от ряда технологий </a:t>
            </a:r>
            <a:r>
              <a:rPr lang="ru-RU" dirty="0" err="1"/>
              <a:t>эммитентов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91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effectLst/>
                <a:latin typeface="Helvetica Neue" panose="02000503000000020004" pitchFamily="2" charset="0"/>
              </a:rPr>
              <a:t>слайд 27 </a:t>
            </a:r>
          </a:p>
          <a:p>
            <a:r>
              <a:rPr lang="ru-RU" dirty="0">
                <a:effectLst/>
                <a:latin typeface="Helvetica Neue" panose="02000503000000020004" pitchFamily="2" charset="0"/>
              </a:rPr>
              <a:t>- я бы п. 1 поставил "Климат" - надо обнулить выбросы ПГ!</a:t>
            </a:r>
          </a:p>
          <a:p>
            <a:r>
              <a:rPr lang="ru-RU" dirty="0">
                <a:effectLst/>
                <a:latin typeface="Helvetica Neue" panose="02000503000000020004" pitchFamily="2" charset="0"/>
              </a:rPr>
              <a:t>Для этого - самое важное - решить 3 задачи! (главные источники выбросов) </a:t>
            </a:r>
          </a:p>
          <a:p>
            <a:r>
              <a:rPr lang="ru-RU" dirty="0">
                <a:effectLst/>
                <a:latin typeface="Helvetica Neue" panose="02000503000000020004" pitchFamily="2" charset="0"/>
              </a:rPr>
              <a:t>- найти "РЕШЕНИЯ" - "Либо убить животноводство", Либо "Заставить/Мотивировать миллиарды перейти от потребления 60-90 кг мяса/чел/год к 30 кг/чел/год", Либо "Уговорить/ Сделать супер-продукт - перейти на Заменители мяса"</a:t>
            </a:r>
          </a:p>
          <a:p>
            <a:r>
              <a:rPr lang="ru-RU" dirty="0">
                <a:effectLst/>
                <a:latin typeface="Helvetica Neue" panose="02000503000000020004" pitchFamily="2" charset="0"/>
              </a:rPr>
              <a:t>2е - Чем заменить Азотные удобрения!?</a:t>
            </a:r>
          </a:p>
          <a:p>
            <a:r>
              <a:rPr lang="ru-RU" dirty="0">
                <a:effectLst/>
                <a:latin typeface="Helvetica Neue" panose="02000503000000020004" pitchFamily="2" charset="0"/>
              </a:rPr>
              <a:t>3е - как значительно сократить Пищевые отходы (сократить в 2 раза - мечта ФАО)</a:t>
            </a:r>
          </a:p>
          <a:p>
            <a:br>
              <a:rPr lang="ru-RU" dirty="0">
                <a:effectLst/>
                <a:latin typeface="Helvetica Neue" panose="02000503000000020004" pitchFamily="2" charset="0"/>
              </a:rPr>
            </a:br>
            <a:endParaRPr lang="ru-RU" dirty="0"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effectLst/>
                <a:latin typeface="Helvetica Neue" panose="02000503000000020004" pitchFamily="2" charset="0"/>
              </a:rPr>
              <a:t>В третьем </a:t>
            </a:r>
            <a:r>
              <a:rPr lang="ru-RU" dirty="0" err="1">
                <a:effectLst/>
                <a:latin typeface="Helvetica Neue" panose="02000503000000020004" pitchFamily="2" charset="0"/>
              </a:rPr>
              <a:t>буллете</a:t>
            </a:r>
            <a:r>
              <a:rPr lang="ru-RU" dirty="0">
                <a:effectLst/>
                <a:latin typeface="Helvetica Neue" panose="02000503000000020004" pitchFamily="2" charset="0"/>
              </a:rPr>
              <a:t> - надо убрать про климат - тут речь идет именно про "</a:t>
            </a:r>
            <a:r>
              <a:rPr lang="ru-RU" dirty="0" err="1">
                <a:effectLst/>
                <a:latin typeface="Helvetica Neue" panose="02000503000000020004" pitchFamily="2" charset="0"/>
              </a:rPr>
              <a:t>дисрапты</a:t>
            </a:r>
            <a:r>
              <a:rPr lang="ru-RU" dirty="0">
                <a:effectLst/>
                <a:latin typeface="Helvetica Neue" panose="02000503000000020004" pitchFamily="2" charset="0"/>
              </a:rPr>
              <a:t> "Тони </a:t>
            </a:r>
            <a:r>
              <a:rPr lang="ru-RU" dirty="0" err="1">
                <a:effectLst/>
                <a:latin typeface="Helvetica Neue" panose="02000503000000020004" pitchFamily="2" charset="0"/>
              </a:rPr>
              <a:t>Себа</a:t>
            </a:r>
            <a:r>
              <a:rPr lang="ru-RU" dirty="0">
                <a:effectLst/>
                <a:latin typeface="Helvetica Neue" panose="02000503000000020004" pitchFamily="2" charset="0"/>
              </a:rPr>
              <a:t>", то есть то, что может "естественным образом" угробить целые сектора в традиционном с/х, типа </a:t>
            </a:r>
            <a:r>
              <a:rPr lang="ru-RU" dirty="0" err="1">
                <a:effectLst/>
                <a:latin typeface="Helvetica Neue" panose="02000503000000020004" pitchFamily="2" charset="0"/>
              </a:rPr>
              <a:t>молочки</a:t>
            </a:r>
            <a:r>
              <a:rPr lang="ru-RU" dirty="0">
                <a:effectLst/>
                <a:latin typeface="Helvetica Neue" panose="02000503000000020004" pitchFamily="2" charset="0"/>
              </a:rPr>
              <a:t> и мяса-рыба (</a:t>
            </a:r>
            <a:r>
              <a:rPr lang="en" dirty="0">
                <a:effectLst/>
                <a:latin typeface="Helvetica Neue" panose="02000503000000020004" pitchFamily="2" charset="0"/>
              </a:rPr>
              <a:t>PFCB) - </a:t>
            </a:r>
            <a:r>
              <a:rPr lang="ru-RU" dirty="0">
                <a:effectLst/>
                <a:latin typeface="Helvetica Neue" panose="02000503000000020004" pitchFamily="2" charset="0"/>
              </a:rPr>
              <a:t>и при этом стать "частью решений климата и здоровья природы и людей"</a:t>
            </a:r>
          </a:p>
          <a:p>
            <a:endParaRPr lang="ru-RU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2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2D82C-9AB8-49D1-AFC8-48424E63483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2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 млрд тонн сахарной свеклы и тростника</a:t>
            </a:r>
          </a:p>
          <a:p>
            <a:r>
              <a:rPr lang="ru-RU" dirty="0"/>
              <a:t>Из 11 млрд тонн еды;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05484-B897-4748-8209-17391D02FBC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3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57880-02C1-4D8C-9F24-146072FD3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A1CB7E-7CB6-4FBB-B03E-2D81CB684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2257-771D-4BAF-A54D-76BD43ED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1FE66-F3AE-45C9-AD27-6BB8F8C4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4A928B-782B-4987-8293-836E2D59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5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B8399-8935-4EF9-9562-712F1515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BF43D9-C398-4649-80B6-05344E874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0316B-18C4-4125-8073-BBA803927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156CF-6B53-4357-90CC-164F2167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AF287-E3F0-4168-95A2-FC3C69A3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60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E7BBA7-DDD2-40C8-B65B-0909F80A4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31A23C-CB6D-48D3-9B16-7FF27C553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9F1C4B-FF88-421A-AC26-E76C761C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29625-32EE-4FA1-B1AB-280622227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23A2E-DFE9-4E5E-9483-48433835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81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C39159-856A-4455-B00A-9B2377BA2CC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34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8925080"/>
              </p:ext>
            </p:extLst>
          </p:nvPr>
        </p:nvGraphicFramePr>
        <p:xfrm>
          <a:off x="2120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229" imgH="229" progId="TCLayout.ActiveDocument.1">
                  <p:embed/>
                </p:oleObj>
              </mc:Choice>
              <mc:Fallback>
                <p:oleObj name="Слайд think-cell" r:id="rId3" imgW="229" imgH="229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DF74B9B-F0E6-4D37-82D0-A78B781C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E4733C1-37BA-405E-8629-A2E0ACC5E4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A222F-C0AD-4C34-A105-21825356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766AF5-8E21-405C-9DA6-2EBA4A68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3BA7B-9677-40DF-8630-CA144429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132DB-27BB-4B29-A4D7-C43E3327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3177A-6F51-4799-B940-A0F633B4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47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0A176-C313-4BBC-B144-3669F511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F46382-F641-470F-B6A4-47F3E7B25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75389B-EB50-4C03-8F74-2F9C36C7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19F01-91CF-47D9-AA79-DD4740DB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3C90D1-863C-471C-845B-FB67B790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74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857C2-B4FF-495D-8826-B974227D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CDC5C-0210-4802-A619-8D1A3055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332ADE-2967-4442-B952-49840E40C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DC5E9E-E2B3-42D9-B084-6878AF75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C91D56-7A93-4B0D-96D0-C604FE45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04CEB-2CBA-4133-9211-0F423CEB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66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3134E-3A80-4323-AD78-E91F4B44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10A940-5F01-438A-A311-A87B5F8C5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BBB953-6106-4448-A702-04A84B993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A330B7-7178-4FC6-8F6E-84F4792AD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A6080D-137B-4808-AFA6-81464D170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CB38B-2475-47EA-9129-D7E1F502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732DCC-355E-48BC-9045-433BB41D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C94CF0-1A54-4AEE-925E-8721FAFC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86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AA4A1-28E5-4421-A8E3-517603C87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92E79A-E3B6-4CC4-8BA9-39096D60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683FAB-3B1E-490F-BDA5-B3FF17DD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825FF9-60F5-4832-A378-7C328A9A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46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60C821-4318-4453-9AE7-20EBC340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BCADC9-094B-4C29-830A-AE22990D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BB9BBF-689F-40B6-8E4D-CA15AA6C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43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773AE-6076-4B59-ADEA-82E5EBEA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0C928E-E9B3-45C9-A604-0FF1DF387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22346-953F-4532-9550-2EE1BB6B9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EB19E0-1443-4EC8-8ACF-1F137E93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FA643-4D31-4AC3-9291-591B31FE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7E4EB1-20ED-477F-A643-B258FB8B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47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14AB4-B757-4115-BFB5-95EDAFE8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3DE86F-722D-4437-837B-9C2217205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A231F0-1C44-4A34-9BEF-C14271D9B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7287A4-A16D-4B3B-A253-9022B20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37F14C-7A06-4433-B2E7-117C4DA81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617EB4-DB7F-41FB-A50B-1F624A76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43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56B1B-A137-4FEB-80F3-FC140A85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5B8C5-049A-4A46-B20F-5DB0A516C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CA35CA-5F6B-44C3-9A48-AB8C94B9D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54CC1-189D-414A-B50C-A05764C42319}" type="datetimeFigureOut">
              <a:rPr lang="ru-RU" smtClean="0"/>
              <a:t>19.05.2023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0A8B2-5966-404B-846B-60D609D47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88B395-BDC8-4A91-8D5B-A87155CF1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D7B7F-3AFC-4755-B62F-F48524B8F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19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снимок экрана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7FF0660D-CC94-0112-9245-8175012A6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9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18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8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7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5977938C-4F27-F4B3-004D-C1FEA5F54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10" y="1069060"/>
            <a:ext cx="8111780" cy="5166432"/>
          </a:xfrm>
          <a:prstGeom prst="roundRect">
            <a:avLst>
              <a:gd name="adj" fmla="val 8801"/>
            </a:avLst>
          </a:prstGeom>
        </p:spPr>
      </p:pic>
    </p:spTree>
    <p:extLst>
      <p:ext uri="{BB962C8B-B14F-4D97-AF65-F5344CB8AC3E}">
        <p14:creationId xmlns:p14="http://schemas.microsoft.com/office/powerpoint/2010/main" val="128202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6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C777DC4-F2F5-AD7F-A5E5-C76B5DBAC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8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1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3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287E11E-EA67-11E5-9107-19B5F357A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03995-42BC-5BF8-85CA-B25E34D3360F}"/>
              </a:ext>
            </a:extLst>
          </p:cNvPr>
          <p:cNvSpPr txBox="1"/>
          <p:nvPr/>
        </p:nvSpPr>
        <p:spPr>
          <a:xfrm>
            <a:off x="8200104" y="1873045"/>
            <a:ext cx="421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УБРАТЬ ВОЗДУХ</a:t>
            </a:r>
          </a:p>
          <a:p>
            <a:r>
              <a:rPr lang="ru-RU" dirty="0">
                <a:highlight>
                  <a:srgbClr val="FFFF00"/>
                </a:highlight>
              </a:rPr>
              <a:t>Поправить: ЗЕМЛИ, ПРЕСНОЙ ВОДЫ</a:t>
            </a:r>
          </a:p>
        </p:txBody>
      </p:sp>
    </p:spTree>
    <p:extLst>
      <p:ext uri="{BB962C8B-B14F-4D97-AF65-F5344CB8AC3E}">
        <p14:creationId xmlns:p14="http://schemas.microsoft.com/office/powerpoint/2010/main" val="389011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42C298-97DD-C516-09AA-DB0917E7F60C}"/>
              </a:ext>
            </a:extLst>
          </p:cNvPr>
          <p:cNvSpPr txBox="1"/>
          <p:nvPr/>
        </p:nvSpPr>
        <p:spPr>
          <a:xfrm>
            <a:off x="5279923" y="4070555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Убрать слово ПРОДОВОЛЬСТВИЕ</a:t>
            </a:r>
          </a:p>
        </p:txBody>
      </p:sp>
    </p:spTree>
    <p:extLst>
      <p:ext uri="{BB962C8B-B14F-4D97-AF65-F5344CB8AC3E}">
        <p14:creationId xmlns:p14="http://schemas.microsoft.com/office/powerpoint/2010/main" val="1761085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3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8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FC4453-9C5A-A8C5-53C6-6030C4EECAD1}"/>
              </a:ext>
            </a:extLst>
          </p:cNvPr>
          <p:cNvSpPr txBox="1"/>
          <p:nvPr/>
        </p:nvSpPr>
        <p:spPr>
          <a:xfrm>
            <a:off x="5147188" y="2757948"/>
            <a:ext cx="445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(в Юго-Восточной Азии и Африке)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3829F-5474-E001-ED53-BB11A8DA05E5}"/>
              </a:ext>
            </a:extLst>
          </p:cNvPr>
          <p:cNvSpPr txBox="1"/>
          <p:nvPr/>
        </p:nvSpPr>
        <p:spPr>
          <a:xfrm>
            <a:off x="7202130" y="3407555"/>
            <a:ext cx="445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Борьба за здоровье Природы (снижение нагрузки на единицу природы)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B33568F-06CB-068B-8DD3-D1D4FD6C975D}"/>
              </a:ext>
            </a:extLst>
          </p:cNvPr>
          <p:cNvCxnSpPr/>
          <p:nvPr/>
        </p:nvCxnSpPr>
        <p:spPr>
          <a:xfrm flipH="1" flipV="1">
            <a:off x="634181" y="3569109"/>
            <a:ext cx="6228000" cy="288000"/>
          </a:xfrm>
          <a:prstGeom prst="line">
            <a:avLst/>
          </a:prstGeom>
          <a:ln w="412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297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75127E7-56E4-53B6-04E8-D50E973AD744}"/>
              </a:ext>
            </a:extLst>
          </p:cNvPr>
          <p:cNvCxnSpPr>
            <a:cxnSpLocks/>
          </p:cNvCxnSpPr>
          <p:nvPr/>
        </p:nvCxnSpPr>
        <p:spPr>
          <a:xfrm flipH="1">
            <a:off x="973394" y="5766618"/>
            <a:ext cx="5122606" cy="0"/>
          </a:xfrm>
          <a:prstGeom prst="line">
            <a:avLst/>
          </a:prstGeom>
          <a:ln w="412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079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1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5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4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0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68D66BB-C85C-0119-BA76-8DBA8D09B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76" y="262193"/>
            <a:ext cx="1899059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7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6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4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34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5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7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59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00A37A-C67B-8FC7-E6FB-1A02CD3B5355}"/>
              </a:ext>
            </a:extLst>
          </p:cNvPr>
          <p:cNvSpPr txBox="1"/>
          <p:nvPr/>
        </p:nvSpPr>
        <p:spPr>
          <a:xfrm>
            <a:off x="1784555" y="5102942"/>
            <a:ext cx="828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highlight>
                  <a:srgbClr val="FFFF00"/>
                </a:highlight>
              </a:rPr>
              <a:t>ГОРОДСКОЙ ДИЕТОЙ</a:t>
            </a:r>
          </a:p>
        </p:txBody>
      </p:sp>
    </p:spTree>
    <p:extLst>
      <p:ext uri="{BB962C8B-B14F-4D97-AF65-F5344CB8AC3E}">
        <p14:creationId xmlns:p14="http://schemas.microsoft.com/office/powerpoint/2010/main" val="2721878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BA44A754-6E4B-0A6C-C236-6FCDC8710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51" y="2668355"/>
            <a:ext cx="3344186" cy="2129928"/>
          </a:xfrm>
          <a:prstGeom prst="roundRect">
            <a:avLst>
              <a:gd name="adj" fmla="val 13089"/>
            </a:avLst>
          </a:prstGeom>
        </p:spPr>
      </p:pic>
    </p:spTree>
    <p:extLst>
      <p:ext uri="{BB962C8B-B14F-4D97-AF65-F5344CB8AC3E}">
        <p14:creationId xmlns:p14="http://schemas.microsoft.com/office/powerpoint/2010/main" val="362001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4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BA44A754-6E4B-0A6C-C236-6FCDC8710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51" y="2668355"/>
            <a:ext cx="3344186" cy="2129928"/>
          </a:xfrm>
          <a:prstGeom prst="roundRect">
            <a:avLst>
              <a:gd name="adj" fmla="val 13089"/>
            </a:avLst>
          </a:prstGeom>
        </p:spPr>
      </p:pic>
    </p:spTree>
    <p:extLst>
      <p:ext uri="{BB962C8B-B14F-4D97-AF65-F5344CB8AC3E}">
        <p14:creationId xmlns:p14="http://schemas.microsoft.com/office/powerpoint/2010/main" val="1469765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5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07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21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3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01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00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48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1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2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BE7BE5-1962-28FE-C94C-555CC509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1" y="4202675"/>
            <a:ext cx="11547332" cy="16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67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0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Шрифт, снимок экран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8D1D97D9-975B-6917-E8DA-F77A32DC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45" y="643465"/>
            <a:ext cx="3762423" cy="5571066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ческое лицо, человек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B08B39EA-18A8-C2AA-FD49-FD64DB5D0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37" y="1662905"/>
            <a:ext cx="5291667" cy="35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53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4617E64-47F8-953D-604F-800664C8F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4" y="5260668"/>
            <a:ext cx="5099324" cy="1361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4617E64-47F8-953D-604F-800664C8F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4" y="5260668"/>
            <a:ext cx="5099324" cy="13613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1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2991D-9869-A193-307E-C7C93D129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2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44233</TotalTime>
  <Words>348</Words>
  <Application>Microsoft Macintosh PowerPoint</Application>
  <PresentationFormat>Широкоэкранный</PresentationFormat>
  <Paragraphs>56</Paragraphs>
  <Slides>54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Helvetica Neue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Воронин</dc:creator>
  <cp:lastModifiedBy>Иванов Сергей Николаевич</cp:lastModifiedBy>
  <cp:revision>172</cp:revision>
  <cp:lastPrinted>2023-03-20T13:42:12Z</cp:lastPrinted>
  <dcterms:created xsi:type="dcterms:W3CDTF">2023-03-04T11:15:26Z</dcterms:created>
  <dcterms:modified xsi:type="dcterms:W3CDTF">2023-05-19T20:47:36Z</dcterms:modified>
</cp:coreProperties>
</file>